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31661-8753-91FC-ABCC-F148BEB2E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666577-21DF-6981-4C8B-8F438D97A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5001F1-48E9-7722-A35D-DCD46118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5614E-1CE8-917F-1EC6-5D6EE6BE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762D8-0807-353F-2210-4AD53C7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390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DAEA2-56FB-CC26-724A-C520C177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CABC19-D539-2CF1-424A-88BFD2859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57045-63DE-84A0-22F0-0BA2F26E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E5512-013B-07CE-7B5C-6916833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2E1FAF-1113-7D5B-89A0-724D3B35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735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ACE3C9-F572-261F-1B88-52DD7435E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12732D-61AD-42F1-E5C4-4F82CA359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968105-DB87-51E0-75E4-AB90AC6F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2CB8A6-2A02-D663-CEDE-06686413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EC101E-C92E-4961-D72C-F3E519B8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07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0A282-8AED-15AD-8A04-D8B92BC9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70EAB-AFE7-2094-C4C1-1B0FDCCFC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93E3F9-BE66-D17D-63D4-431D9C4C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4D328F-E3D3-52F5-E8FE-A4AFDDB6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517A5A-0A31-71A0-28D1-B9CB7672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21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9B533-5E6B-4130-EDC9-A7C7CDA0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AF27E1-B7C7-8339-AEFE-421CB430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C54E72-B866-B9F3-60F6-6373CA66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47FF1E-17F8-F21F-76D4-255D2E0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D9DFE-A3BB-9AA4-2807-38C43FF6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60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C8E9E-BA1F-FD41-4EC3-D3CB5FE5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4EF57-EDE8-E630-9B44-74C3FDFC2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51133D-E6F8-BEEC-16B4-F387272A9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AA0704-22AA-0EA0-498D-37EE36D9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239684-C25C-3F5E-1533-2B93D78B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B16618-54FC-8A3C-B7DD-D8340963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694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1ADCD-C2D1-4DE2-92F3-3EC4C98F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5BAA5E-FB2F-C14C-BB4D-72ABD8F2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F65266-43AB-5C4B-57D1-D1829D64C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FDDD30-0D11-3EF5-CC7F-077A1C511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81607D-7DB4-7764-9322-60517775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E316A5-ACCF-8B35-7950-19AF0A9E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1328C9-5849-355B-FF13-01175D9A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2275274-2CE0-EAF6-0357-776B608D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841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27D10-6B00-EAFC-ADBF-364915A6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577087-47A3-518C-F6D3-CAF58462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B9CD66-4B93-3F67-2A5D-1A9E1879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71C60B-E0E9-7BB4-7DA8-603D1B23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731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BDB06C-71FC-946A-0FB9-C3879A8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76DEC78-B8E0-8DBB-10B7-A4E4A0EE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4B6E46-9713-B21D-2E48-06D0ED7B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46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05833-BD4C-A788-500E-A565B061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E8D3FE-9F3D-BDC8-B5DD-BD0A28D3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5D92BD-C7CD-B1B7-5585-E4D436A0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FF7590-9590-BBC3-E4C7-EE23744B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7DB5B6-7E7D-4390-D245-A3F4CDDB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E0D143-9813-07DE-9738-864B5FC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537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E1581-6089-CEFD-6CC9-1042581F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1B0BA4-EDC3-3E8A-23DF-0680C2C26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72AB30-C82D-FCCA-3643-1410B11C6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9757C4-2A74-D64A-6F6D-07895A34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E3CFC1-9B94-61C6-4414-189F5C1D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E7D150-5A36-9B90-EC91-BEAF30CA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91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27675F-75E0-311D-F073-99AE603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DC4ABD-E8F6-AB7A-5F66-82AB4461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E0B473-EE69-19A3-FA84-AF6F8A0E0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6B4F8-5BCC-AC4F-897A-CB102AB7AE6D}" type="datetimeFigureOut">
              <a:rPr kumimoji="1" lang="zh-TW" altLang="en-US" smtClean="0"/>
              <a:t>2022/11/15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15695-3716-C2C3-A731-A2C29762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BDD33B-1046-8B5E-7F67-8266A281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115AB-E784-4D41-92C0-ABA5D3A5A48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532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ostgresapp.com/download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ostgresql.org/ftp/pgadmin/pgadmin4/v6.15/maco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6A865-87BE-177D-C998-80B7FBE55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計算機概論補充</a:t>
            </a:r>
            <a:br>
              <a:rPr kumimoji="1" lang="en-US" altLang="zh-TW" dirty="0"/>
            </a:br>
            <a:r>
              <a:rPr kumimoji="1" lang="en-US" altLang="zh-TW" dirty="0"/>
              <a:t>Install </a:t>
            </a:r>
            <a:r>
              <a:rPr kumimoji="1" lang="en-US" altLang="zh-TW" dirty="0" err="1"/>
              <a:t>PostgresSQL</a:t>
            </a:r>
            <a:r>
              <a:rPr kumimoji="1" lang="en-US" altLang="zh-TW" dirty="0"/>
              <a:t> on MacOS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8C2987-FAA9-0619-16AA-40371D986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0409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Editor: TA </a:t>
            </a:r>
            <a:r>
              <a:rPr kumimoji="1" lang="zh-TW" altLang="en-US" dirty="0"/>
              <a:t>王常在</a:t>
            </a:r>
          </a:p>
        </p:txBody>
      </p:sp>
    </p:spTree>
    <p:extLst>
      <p:ext uri="{BB962C8B-B14F-4D97-AF65-F5344CB8AC3E}">
        <p14:creationId xmlns:p14="http://schemas.microsoft.com/office/powerpoint/2010/main" val="180570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023EB-0AF8-E621-9926-67DA92EF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1FFE9D-ED5C-515F-B575-682C800D5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General</a:t>
            </a:r>
            <a:r>
              <a:rPr kumimoji="1" lang="zh-TW" altLang="en-US" dirty="0"/>
              <a:t> 頁面設定使用者名稱</a:t>
            </a:r>
            <a:r>
              <a:rPr kumimoji="1" lang="en-US" altLang="zh-TW" dirty="0"/>
              <a:t> “admin”</a:t>
            </a:r>
          </a:p>
          <a:p>
            <a:r>
              <a:rPr kumimoji="1" lang="en-US" altLang="zh-TW" dirty="0"/>
              <a:t>Definition </a:t>
            </a:r>
            <a:r>
              <a:rPr kumimoji="1" lang="zh-TW" altLang="en-US" dirty="0"/>
              <a:t>頁面設定密碼（可自行設定）</a:t>
            </a:r>
            <a:endParaRPr kumimoji="1" lang="en-US" altLang="zh-TW" dirty="0"/>
          </a:p>
          <a:p>
            <a:r>
              <a:rPr kumimoji="1" lang="en-US" altLang="zh-TW" dirty="0"/>
              <a:t>Privileges </a:t>
            </a:r>
            <a:r>
              <a:rPr kumimoji="1" lang="zh-TW" altLang="en-US" dirty="0"/>
              <a:t>頁面將 </a:t>
            </a:r>
            <a:r>
              <a:rPr kumimoji="1" lang="en-US" altLang="zh-TW" dirty="0"/>
              <a:t>“Can login” </a:t>
            </a:r>
            <a:r>
              <a:rPr kumimoji="1" lang="zh-TW" altLang="en-US" dirty="0"/>
              <a:t>選項打勾</a:t>
            </a:r>
          </a:p>
        </p:txBody>
      </p:sp>
      <p:pic>
        <p:nvPicPr>
          <p:cNvPr id="5" name="圖片 4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2ECE6582-6370-BC86-F852-01655A1B7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10962" r="17489" b="60581"/>
          <a:stretch/>
        </p:blipFill>
        <p:spPr>
          <a:xfrm>
            <a:off x="838200" y="3428999"/>
            <a:ext cx="5859626" cy="2036379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74F656B6-A924-9870-D32A-6DABB4581655}"/>
              </a:ext>
            </a:extLst>
          </p:cNvPr>
          <p:cNvSpPr/>
          <p:nvPr/>
        </p:nvSpPr>
        <p:spPr>
          <a:xfrm>
            <a:off x="1051033" y="4125154"/>
            <a:ext cx="1881353" cy="2576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CA2626-6F6B-5C6B-A972-54573D7BE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3" t="10963" r="17759" b="62230"/>
          <a:stretch/>
        </p:blipFill>
        <p:spPr>
          <a:xfrm>
            <a:off x="3145219" y="4096095"/>
            <a:ext cx="5854754" cy="19408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C92312F-7A2A-C3B9-759A-47CF8E4CC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1" t="10963" r="17488" b="24848"/>
          <a:stretch/>
        </p:blipFill>
        <p:spPr>
          <a:xfrm>
            <a:off x="6997373" y="2814969"/>
            <a:ext cx="5073871" cy="3987736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A3B6CBED-4949-DCF3-E62A-2156A60FD026}"/>
              </a:ext>
            </a:extLst>
          </p:cNvPr>
          <p:cNvSpPr/>
          <p:nvPr/>
        </p:nvSpPr>
        <p:spPr>
          <a:xfrm>
            <a:off x="3321268" y="4814093"/>
            <a:ext cx="1881353" cy="2576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19F071B-FB10-0D9F-6CF8-020FD1113BB4}"/>
              </a:ext>
            </a:extLst>
          </p:cNvPr>
          <p:cNvSpPr/>
          <p:nvPr/>
        </p:nvSpPr>
        <p:spPr>
          <a:xfrm>
            <a:off x="7118620" y="3428999"/>
            <a:ext cx="1881353" cy="2576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400ADCB-CF5A-D61A-6C23-023A1F4D0461}"/>
              </a:ext>
            </a:extLst>
          </p:cNvPr>
          <p:cNvSpPr/>
          <p:nvPr/>
        </p:nvSpPr>
        <p:spPr>
          <a:xfrm>
            <a:off x="11311759" y="6400799"/>
            <a:ext cx="583815" cy="2942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D31E970-07FE-834E-8FA8-7F338A849402}"/>
              </a:ext>
            </a:extLst>
          </p:cNvPr>
          <p:cNvSpPr txBox="1"/>
          <p:nvPr/>
        </p:nvSpPr>
        <p:spPr>
          <a:xfrm>
            <a:off x="1807778" y="4333085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F779F31-7007-C19A-4960-1B69AD3388E8}"/>
              </a:ext>
            </a:extLst>
          </p:cNvPr>
          <p:cNvSpPr txBox="1"/>
          <p:nvPr/>
        </p:nvSpPr>
        <p:spPr>
          <a:xfrm>
            <a:off x="4275684" y="5056342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1A500F9-6D32-C307-5C14-0A261E36D6D9}"/>
              </a:ext>
            </a:extLst>
          </p:cNvPr>
          <p:cNvSpPr txBox="1"/>
          <p:nvPr/>
        </p:nvSpPr>
        <p:spPr>
          <a:xfrm>
            <a:off x="9019980" y="3556130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AD94C9-9F9D-2C02-A8A3-27C486F4A696}"/>
              </a:ext>
            </a:extLst>
          </p:cNvPr>
          <p:cNvSpPr txBox="1"/>
          <p:nvPr/>
        </p:nvSpPr>
        <p:spPr>
          <a:xfrm>
            <a:off x="11291828" y="6046105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3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FFE9F-5AB2-B31F-7DCF-26B1C89D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BBD8B2-3306-5FA3-66C5-4706E107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右鍵點擊 </a:t>
            </a:r>
            <a:r>
              <a:rPr kumimoji="1" lang="en-US" altLang="zh-TW" dirty="0"/>
              <a:t>“Databases” &gt; “Create” &gt; “Database…”</a:t>
            </a:r>
          </a:p>
          <a:p>
            <a:r>
              <a:rPr kumimoji="1" lang="zh-TW" altLang="en-US" dirty="0"/>
              <a:t>輸入 </a:t>
            </a:r>
            <a:r>
              <a:rPr kumimoji="1" lang="en-US" altLang="zh-TW" dirty="0"/>
              <a:t>Database “</a:t>
            </a:r>
            <a:r>
              <a:rPr kumimoji="1" lang="en-US" altLang="zh-TW" dirty="0" err="1"/>
              <a:t>testdb</a:t>
            </a:r>
            <a:r>
              <a:rPr kumimoji="1" lang="en-US" altLang="zh-TW" dirty="0"/>
              <a:t>”</a:t>
            </a:r>
            <a:r>
              <a:rPr kumimoji="1" lang="zh-TW" altLang="en-US" dirty="0"/>
              <a:t>，</a:t>
            </a:r>
            <a:r>
              <a:rPr kumimoji="1" lang="en-US" altLang="zh-TW" dirty="0"/>
              <a:t>Owner “admin”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5EC392-AD24-28F6-8837-A20AAEFE3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1" t="4060" r="34933" b="61596"/>
          <a:stretch/>
        </p:blipFill>
        <p:spPr>
          <a:xfrm>
            <a:off x="838200" y="2836047"/>
            <a:ext cx="5131676" cy="23304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1A0955-FAFB-8004-E320-9958D95D2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7" t="12689" r="18165" b="58043"/>
          <a:stretch/>
        </p:blipFill>
        <p:spPr>
          <a:xfrm>
            <a:off x="5307723" y="4250404"/>
            <a:ext cx="6385281" cy="2330493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32EE3943-839A-322F-3D94-A7C48FF807AE}"/>
              </a:ext>
            </a:extLst>
          </p:cNvPr>
          <p:cNvSpPr/>
          <p:nvPr/>
        </p:nvSpPr>
        <p:spPr>
          <a:xfrm>
            <a:off x="1103585" y="3872463"/>
            <a:ext cx="4466898" cy="377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4B6A074-4D74-8A2B-0FF4-0527F0C757C8}"/>
              </a:ext>
            </a:extLst>
          </p:cNvPr>
          <p:cNvSpPr/>
          <p:nvPr/>
        </p:nvSpPr>
        <p:spPr>
          <a:xfrm>
            <a:off x="5460124" y="4906107"/>
            <a:ext cx="2370084" cy="6680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364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289BE-643A-E2B7-D9B6-478486C4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BA387B-56E4-6490-8433-AF6B9F0D2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9" t="3229" r="4339" b="8120"/>
          <a:stretch/>
        </p:blipFill>
        <p:spPr>
          <a:xfrm>
            <a:off x="2547038" y="1350580"/>
            <a:ext cx="7097924" cy="5507420"/>
          </a:xfr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4B37B3D4-9045-AD76-3C52-00DDCBD3A281}"/>
              </a:ext>
            </a:extLst>
          </p:cNvPr>
          <p:cNvSpPr/>
          <p:nvPr/>
        </p:nvSpPr>
        <p:spPr>
          <a:xfrm>
            <a:off x="2827281" y="2376443"/>
            <a:ext cx="966953" cy="65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91E75FF-72A6-D982-632F-9567377D5E75}"/>
              </a:ext>
            </a:extLst>
          </p:cNvPr>
          <p:cNvSpPr/>
          <p:nvPr/>
        </p:nvSpPr>
        <p:spPr>
          <a:xfrm>
            <a:off x="2827280" y="4504788"/>
            <a:ext cx="1334817" cy="3404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297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63BE5-2C39-AC9B-5EB2-1594A25D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資料庫的連結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623E3-2C2D-5690-399D-6D321D03E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SQLAlchemy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pip install –U </a:t>
            </a:r>
            <a:r>
              <a:rPr kumimoji="1" lang="en-US" altLang="zh-TW" dirty="0" err="1"/>
              <a:t>flask_sqlalchemy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pip install –U psycopg2-binary</a:t>
            </a:r>
          </a:p>
          <a:p>
            <a:pPr lvl="1"/>
            <a:r>
              <a:rPr kumimoji="1" lang="en-US" altLang="zh-TW" dirty="0"/>
              <a:t>Pip install flask</a:t>
            </a:r>
          </a:p>
        </p:txBody>
      </p:sp>
    </p:spTree>
    <p:extLst>
      <p:ext uri="{BB962C8B-B14F-4D97-AF65-F5344CB8AC3E}">
        <p14:creationId xmlns:p14="http://schemas.microsoft.com/office/powerpoint/2010/main" val="302873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45390-AFAA-1A2E-FF2D-A777FF1F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資料庫的連結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1429E04-1B08-4146-B738-7335E17C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618" y="1481959"/>
            <a:ext cx="6756764" cy="5188991"/>
          </a:xfr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9E476D56-DC57-34E4-30B8-D0E3F041B7DE}"/>
              </a:ext>
            </a:extLst>
          </p:cNvPr>
          <p:cNvSpPr/>
          <p:nvPr/>
        </p:nvSpPr>
        <p:spPr>
          <a:xfrm>
            <a:off x="2717618" y="6167607"/>
            <a:ext cx="2127651" cy="5033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76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21848-64DE-9B9A-F9DB-594CB3CE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資料庫的連結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BD75BD5-E6F7-D7A2-2801-9AB8C2D8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155"/>
          <a:stretch/>
        </p:blipFill>
        <p:spPr>
          <a:xfrm>
            <a:off x="963229" y="2138993"/>
            <a:ext cx="3829489" cy="210718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DD4797-1DF4-9C7E-9048-5CF04969E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" t="3215" r="3967" b="6781"/>
          <a:stretch/>
        </p:blipFill>
        <p:spPr>
          <a:xfrm>
            <a:off x="5118538" y="1367317"/>
            <a:ext cx="6589987" cy="51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CED62-7655-B7C3-797C-D3B32375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PostgreSQL </a:t>
            </a:r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2477B8-953F-5B57-02F6-A438BD14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Postgres.app</a:t>
            </a:r>
            <a:endParaRPr kumimoji="1" lang="en-US" altLang="zh-TW" dirty="0"/>
          </a:p>
          <a:p>
            <a:r>
              <a:rPr kumimoji="1" lang="zh-TW" altLang="en-US" dirty="0"/>
              <a:t>選擇 </a:t>
            </a:r>
            <a:r>
              <a:rPr kumimoji="1" lang="en-US" altLang="zh-TW" dirty="0"/>
              <a:t>“PostgreSQL 14”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F76F3D5-9C6A-CFCB-5A32-001142C7D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1" t="9238" r="21467" b="29559"/>
          <a:stretch/>
        </p:blipFill>
        <p:spPr>
          <a:xfrm>
            <a:off x="4345614" y="1921834"/>
            <a:ext cx="7008186" cy="415892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B9AEED6-133B-2063-52EE-61F4685FA521}"/>
              </a:ext>
            </a:extLst>
          </p:cNvPr>
          <p:cNvSpPr/>
          <p:nvPr/>
        </p:nvSpPr>
        <p:spPr>
          <a:xfrm>
            <a:off x="9301655" y="4645572"/>
            <a:ext cx="872359" cy="3678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008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698CF-2232-EF2C-AA99-21699FAE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PostgreSQL </a:t>
            </a:r>
            <a:r>
              <a:rPr kumimoji="1" lang="zh-TW" altLang="en-US" dirty="0"/>
              <a:t>安裝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16833D5-5F4F-D7C9-1CF3-4E3B9E1B5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點開下載下來的</a:t>
            </a:r>
            <a:r>
              <a:rPr lang="en-US" altLang="zh-TW" dirty="0"/>
              <a:t> .dmg</a:t>
            </a:r>
            <a:r>
              <a:rPr lang="zh-TW" altLang="en-US" dirty="0"/>
              <a:t> 檔案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 Postgres </a:t>
            </a:r>
            <a:r>
              <a:rPr lang="zh-TW" altLang="en-US" dirty="0"/>
              <a:t>應用程式</a:t>
            </a:r>
            <a:br>
              <a:rPr lang="en-US" altLang="zh-TW" dirty="0"/>
            </a:br>
            <a:r>
              <a:rPr lang="zh-TW" altLang="en-US" dirty="0"/>
              <a:t>拖曳到資料夾內安裝</a:t>
            </a:r>
            <a:endParaRPr lang="en-US" altLang="zh-TW" dirty="0"/>
          </a:p>
          <a:p>
            <a:r>
              <a:rPr lang="zh-TW" altLang="en-US" dirty="0"/>
              <a:t>等待進度條跑完再關閉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EED4B0C0-9F75-78DE-738D-8FD7F393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34" y="1825625"/>
            <a:ext cx="6285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1016C-6CFB-6986-09C2-139DD204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PostgreSQL </a:t>
            </a:r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12188-4DD3-E398-6A92-4CFC48A3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打開</a:t>
            </a:r>
            <a:r>
              <a:rPr kumimoji="1" lang="en-US" altLang="zh-TW" dirty="0"/>
              <a:t> Postgres </a:t>
            </a:r>
            <a:r>
              <a:rPr kumimoji="1" lang="zh-TW" altLang="en-US" dirty="0"/>
              <a:t>應用程式</a:t>
            </a:r>
            <a:endParaRPr kumimoji="1" lang="en-US" altLang="zh-TW" dirty="0"/>
          </a:p>
          <a:p>
            <a:r>
              <a:rPr kumimoji="1" lang="zh-TW" altLang="en-US" dirty="0"/>
              <a:t>選擇 </a:t>
            </a:r>
            <a:r>
              <a:rPr kumimoji="1" lang="en-US" altLang="zh-TW" dirty="0"/>
              <a:t>“Initialize”</a:t>
            </a:r>
            <a:r>
              <a:rPr kumimoji="1" lang="zh-TW" altLang="en-US" dirty="0"/>
              <a:t> 初始化伺服器</a:t>
            </a:r>
            <a:endParaRPr kumimoji="1" lang="en-US" altLang="zh-TW" dirty="0"/>
          </a:p>
          <a:p>
            <a:r>
              <a:rPr kumimoji="1" lang="zh-TW" altLang="en-US" dirty="0"/>
              <a:t>等待一會後會變成右邊的樣子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FFDA47-EEEF-8195-2A90-8B6F0318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6" y="3429000"/>
            <a:ext cx="5613197" cy="357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D6DDB7-3811-3B74-2147-A4A647B5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39" y="3429000"/>
            <a:ext cx="5542922" cy="3530044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E9278A6A-5F7D-6E2E-362A-62475D55E5CF}"/>
              </a:ext>
            </a:extLst>
          </p:cNvPr>
          <p:cNvSpPr/>
          <p:nvPr/>
        </p:nvSpPr>
        <p:spPr>
          <a:xfrm>
            <a:off x="4844965" y="4666593"/>
            <a:ext cx="65194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D349F34E-AC82-A362-EA2A-34E7C8DE7E86}"/>
              </a:ext>
            </a:extLst>
          </p:cNvPr>
          <p:cNvSpPr/>
          <p:nvPr/>
        </p:nvSpPr>
        <p:spPr>
          <a:xfrm>
            <a:off x="5307724" y="5106330"/>
            <a:ext cx="1576552" cy="935421"/>
          </a:xfrm>
          <a:prstGeom prst="rightArrow">
            <a:avLst/>
          </a:prstGeom>
          <a:solidFill>
            <a:srgbClr val="0272B3"/>
          </a:solidFill>
          <a:ln>
            <a:solidFill>
              <a:srgbClr val="027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94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178AD-AC02-050F-F1E7-72C1321C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5057F-5123-8482-DE5A-1459B13A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 </a:t>
            </a:r>
            <a:r>
              <a:rPr kumimoji="1" lang="en-US" altLang="zh-TW" dirty="0">
                <a:hlinkClick r:id="rId2"/>
              </a:rPr>
              <a:t>pgAdmin</a:t>
            </a:r>
            <a:r>
              <a:rPr kumimoji="1" lang="zh-TW" altLang="en-US" dirty="0">
                <a:hlinkClick r:id="rId2"/>
              </a:rPr>
              <a:t> </a:t>
            </a:r>
            <a:r>
              <a:rPr kumimoji="1" lang="en-US" altLang="zh-TW" dirty="0">
                <a:hlinkClick r:id="rId2"/>
              </a:rPr>
              <a:t>4</a:t>
            </a:r>
            <a:endParaRPr kumimoji="1" lang="en-US" altLang="zh-TW" dirty="0"/>
          </a:p>
          <a:p>
            <a:r>
              <a:rPr kumimoji="1" lang="zh-TW" altLang="en-US" dirty="0"/>
              <a:t>選擇 </a:t>
            </a:r>
            <a:r>
              <a:rPr kumimoji="1" lang="en-US" altLang="zh-TW" dirty="0"/>
              <a:t>”pgadmin4-6.15.dmg”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D381B8-E114-CC1E-B528-65B0AE5F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281454"/>
            <a:ext cx="10342180" cy="2803802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6330A5F3-161B-D590-C793-E9EC3F4A55A3}"/>
              </a:ext>
            </a:extLst>
          </p:cNvPr>
          <p:cNvSpPr/>
          <p:nvPr/>
        </p:nvSpPr>
        <p:spPr>
          <a:xfrm>
            <a:off x="945930" y="5740642"/>
            <a:ext cx="1629104" cy="21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678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83DC2-A5FE-BEAF-4467-1F472BDC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0DB17B-582A-BDB1-A3FC-5D1F8E02E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點開下載下來的</a:t>
            </a:r>
            <a:r>
              <a:rPr lang="en-US" altLang="zh-TW" dirty="0"/>
              <a:t> .dmg</a:t>
            </a:r>
            <a:r>
              <a:rPr lang="zh-TW" altLang="en-US" dirty="0"/>
              <a:t> 檔案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 </a:t>
            </a:r>
            <a:r>
              <a:rPr lang="en-US" altLang="zh-TW" dirty="0" err="1"/>
              <a:t>pgAdmin</a:t>
            </a:r>
            <a:r>
              <a:rPr lang="en-US" altLang="zh-TW" dirty="0"/>
              <a:t> 4 </a:t>
            </a:r>
            <a:r>
              <a:rPr lang="zh-TW" altLang="en-US" dirty="0"/>
              <a:t>應用程式</a:t>
            </a:r>
            <a:br>
              <a:rPr lang="en-US" altLang="zh-TW" dirty="0"/>
            </a:br>
            <a:r>
              <a:rPr lang="zh-TW" altLang="en-US" dirty="0"/>
              <a:t>拖曳到資料夾內安裝</a:t>
            </a:r>
            <a:endParaRPr lang="en-US" altLang="zh-TW" dirty="0"/>
          </a:p>
          <a:p>
            <a:r>
              <a:rPr lang="zh-TW" altLang="en-US" dirty="0"/>
              <a:t>等待進度條跑完再關閉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66AB44-C153-F3F7-429C-99D5B8E3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815" y="2105738"/>
            <a:ext cx="6752916" cy="37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8B27B-98F1-8085-1A10-17367597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81D633-334E-1E0A-39C7-CD027830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打開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pgAdmin</a:t>
            </a:r>
            <a:r>
              <a:rPr kumimoji="1" lang="en-US" altLang="zh-TW" dirty="0"/>
              <a:t> 4 </a:t>
            </a:r>
            <a:r>
              <a:rPr kumimoji="1" lang="zh-TW" altLang="en-US" dirty="0"/>
              <a:t>應用程式</a:t>
            </a:r>
            <a:endParaRPr kumimoji="1" lang="en-US" altLang="zh-TW" dirty="0"/>
          </a:p>
          <a:p>
            <a:r>
              <a:rPr kumimoji="1" lang="zh-TW" altLang="en-US" dirty="0"/>
              <a:t>選擇 </a:t>
            </a:r>
            <a:r>
              <a:rPr kumimoji="1" lang="en-US" altLang="zh-TW" dirty="0"/>
              <a:t>“Reset Master Password”</a:t>
            </a:r>
            <a:r>
              <a:rPr kumimoji="1" lang="zh-TW" altLang="en-US" dirty="0"/>
              <a:t> 重設密碼</a:t>
            </a:r>
            <a:endParaRPr kumimoji="1" lang="en-US" altLang="zh-TW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9B36D98-1FB9-F159-873D-28F677E3F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5" t="24378" r="16177" b="47603"/>
          <a:stretch/>
        </p:blipFill>
        <p:spPr>
          <a:xfrm>
            <a:off x="714702" y="2953407"/>
            <a:ext cx="6314905" cy="2081049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918FE4A5-C0BD-DA1E-E025-00473EF5244D}"/>
              </a:ext>
            </a:extLst>
          </p:cNvPr>
          <p:cNvSpPr/>
          <p:nvPr/>
        </p:nvSpPr>
        <p:spPr>
          <a:xfrm>
            <a:off x="1397874" y="4409814"/>
            <a:ext cx="1713188" cy="3408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9FD829-CC66-F7AD-5800-12C6661BD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7" t="11091" r="17580" b="48099"/>
          <a:stretch/>
        </p:blipFill>
        <p:spPr>
          <a:xfrm>
            <a:off x="3552809" y="3429000"/>
            <a:ext cx="5349455" cy="2690648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D651B8B5-9D90-18D2-9084-A9681740F06E}"/>
              </a:ext>
            </a:extLst>
          </p:cNvPr>
          <p:cNvSpPr/>
          <p:nvPr/>
        </p:nvSpPr>
        <p:spPr>
          <a:xfrm>
            <a:off x="7803929" y="4346754"/>
            <a:ext cx="583327" cy="3303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40D4045-B651-634F-F5F3-1A6F5E3A2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91" t="25546" r="17489" b="48422"/>
          <a:stretch/>
        </p:blipFill>
        <p:spPr>
          <a:xfrm>
            <a:off x="6637690" y="4968157"/>
            <a:ext cx="5108028" cy="1617185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70994ABC-713D-4179-0809-6E77F61F0730}"/>
              </a:ext>
            </a:extLst>
          </p:cNvPr>
          <p:cNvSpPr/>
          <p:nvPr/>
        </p:nvSpPr>
        <p:spPr>
          <a:xfrm>
            <a:off x="11056883" y="6119648"/>
            <a:ext cx="577569" cy="2995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14062BF-B124-44EB-C9DA-A0C657B82836}"/>
              </a:ext>
            </a:extLst>
          </p:cNvPr>
          <p:cNvSpPr/>
          <p:nvPr/>
        </p:nvSpPr>
        <p:spPr>
          <a:xfrm>
            <a:off x="6894784" y="5710097"/>
            <a:ext cx="583327" cy="3303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0B8876-33AE-F8C4-A96B-5D1A1680098A}"/>
              </a:ext>
            </a:extLst>
          </p:cNvPr>
          <p:cNvSpPr txBox="1"/>
          <p:nvPr/>
        </p:nvSpPr>
        <p:spPr>
          <a:xfrm>
            <a:off x="1502981" y="4109547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C58ACD-C9BE-A308-66D6-3C7135B0B47F}"/>
              </a:ext>
            </a:extLst>
          </p:cNvPr>
          <p:cNvSpPr txBox="1"/>
          <p:nvPr/>
        </p:nvSpPr>
        <p:spPr>
          <a:xfrm>
            <a:off x="7803929" y="4019895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FBBE05-3701-29EE-9395-3FC1C8E69CF0}"/>
              </a:ext>
            </a:extLst>
          </p:cNvPr>
          <p:cNvSpPr txBox="1"/>
          <p:nvPr/>
        </p:nvSpPr>
        <p:spPr>
          <a:xfrm>
            <a:off x="7165882" y="5992297"/>
            <a:ext cx="17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r>
              <a:rPr kumimoji="1" lang="zh-TW" altLang="en-US" dirty="0">
                <a:solidFill>
                  <a:srgbClr val="FF0000"/>
                </a:solidFill>
              </a:rPr>
              <a:t> 輸入新的密碼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5CF8934-DEB9-6398-A5BC-AEBBE580EB8E}"/>
              </a:ext>
            </a:extLst>
          </p:cNvPr>
          <p:cNvSpPr txBox="1"/>
          <p:nvPr/>
        </p:nvSpPr>
        <p:spPr>
          <a:xfrm>
            <a:off x="11056883" y="5791480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1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2803D-AA8C-891B-FDEB-7DFC0DC7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5A847F-F932-15FE-98F7-D36B7610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對旁邊的 </a:t>
            </a:r>
            <a:r>
              <a:rPr kumimoji="1" lang="en-US" altLang="zh-TW" dirty="0"/>
              <a:t>”Servers”</a:t>
            </a:r>
            <a:r>
              <a:rPr kumimoji="1" lang="zh-TW" altLang="en-US" dirty="0"/>
              <a:t> 點兩下來登入預設使用者</a:t>
            </a:r>
            <a:endParaRPr kumimoji="1" lang="en-US" altLang="zh-TW" dirty="0"/>
          </a:p>
          <a:p>
            <a:r>
              <a:rPr kumimoji="1" lang="zh-TW" altLang="en-US" dirty="0"/>
              <a:t>預設密碼為 </a:t>
            </a:r>
            <a:r>
              <a:rPr kumimoji="1" lang="en-US" altLang="zh-TW" dirty="0"/>
              <a:t>“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”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D5A167-34A2-7B71-0527-3228B2C0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0" t="3722" r="4778" b="60242"/>
          <a:stretch/>
        </p:blipFill>
        <p:spPr>
          <a:xfrm>
            <a:off x="838200" y="3184635"/>
            <a:ext cx="7041931" cy="2238703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66E48DDA-B6A0-0337-E3E0-014FD46DBE54}"/>
              </a:ext>
            </a:extLst>
          </p:cNvPr>
          <p:cNvSpPr/>
          <p:nvPr/>
        </p:nvSpPr>
        <p:spPr>
          <a:xfrm>
            <a:off x="1030012" y="3830863"/>
            <a:ext cx="840829" cy="215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7A0EEC-5FF8-8471-E322-6F0DC2B9C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7" t="25715" r="17218" b="48738"/>
          <a:stretch/>
        </p:blipFill>
        <p:spPr>
          <a:xfrm>
            <a:off x="3690174" y="3830863"/>
            <a:ext cx="7933226" cy="2469932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0B1791EC-7800-8640-CE54-908BAC9FEC67}"/>
              </a:ext>
            </a:extLst>
          </p:cNvPr>
          <p:cNvSpPr/>
          <p:nvPr/>
        </p:nvSpPr>
        <p:spPr>
          <a:xfrm>
            <a:off x="4083267" y="4718987"/>
            <a:ext cx="1350581" cy="4205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5AB63F73-ADB5-6F6D-E6E7-558AA12CC4F3}"/>
              </a:ext>
            </a:extLst>
          </p:cNvPr>
          <p:cNvSpPr/>
          <p:nvPr/>
        </p:nvSpPr>
        <p:spPr>
          <a:xfrm>
            <a:off x="10573407" y="5710833"/>
            <a:ext cx="764627" cy="4205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F7A00C-A612-75E6-C75D-7E0673905D8A}"/>
              </a:ext>
            </a:extLst>
          </p:cNvPr>
          <p:cNvSpPr txBox="1"/>
          <p:nvPr/>
        </p:nvSpPr>
        <p:spPr>
          <a:xfrm>
            <a:off x="1030012" y="4053963"/>
            <a:ext cx="36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30EA79-0B86-469C-7FE2-E0F751C0FDCC}"/>
              </a:ext>
            </a:extLst>
          </p:cNvPr>
          <p:cNvSpPr txBox="1"/>
          <p:nvPr/>
        </p:nvSpPr>
        <p:spPr>
          <a:xfrm>
            <a:off x="5384716" y="5054006"/>
            <a:ext cx="234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 </a:t>
            </a:r>
            <a:r>
              <a:rPr kumimoji="1" lang="zh-TW" altLang="en-US" dirty="0">
                <a:solidFill>
                  <a:srgbClr val="FF0000"/>
                </a:solidFill>
              </a:rPr>
              <a:t>輸入密碼</a:t>
            </a:r>
            <a:r>
              <a:rPr kumimoji="1" lang="en-US" altLang="zh-TW" dirty="0">
                <a:solidFill>
                  <a:srgbClr val="FF0000"/>
                </a:solidFill>
              </a:rPr>
              <a:t> “</a:t>
            </a:r>
            <a:r>
              <a:rPr kumimoji="1" lang="en-US" altLang="zh-TW" dirty="0" err="1">
                <a:solidFill>
                  <a:srgbClr val="FF0000"/>
                </a:solidFill>
              </a:rPr>
              <a:t>postgres</a:t>
            </a:r>
            <a:r>
              <a:rPr kumimoji="1" lang="en-US" altLang="zh-TW" dirty="0">
                <a:solidFill>
                  <a:srgbClr val="FF0000"/>
                </a:solidFill>
              </a:rPr>
              <a:t>”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2C1A49F-1952-B0AB-C667-A05EB23C9B90}"/>
              </a:ext>
            </a:extLst>
          </p:cNvPr>
          <p:cNvSpPr txBox="1"/>
          <p:nvPr/>
        </p:nvSpPr>
        <p:spPr>
          <a:xfrm>
            <a:off x="10691107" y="5341501"/>
            <a:ext cx="39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0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4F4E0-D842-0322-213D-53C6F7C9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pgAdmin</a:t>
            </a:r>
            <a:r>
              <a:rPr kumimoji="1" lang="en-US" altLang="zh-TW" dirty="0"/>
              <a:t> 4</a:t>
            </a:r>
            <a:r>
              <a:rPr kumimoji="1" lang="zh-TW" altLang="en-US" dirty="0"/>
              <a:t> 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0803F1-1705-5D9D-BC21-E442BF54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右鍵點擊 </a:t>
            </a:r>
            <a:r>
              <a:rPr kumimoji="1" lang="en-US" altLang="zh-TW" dirty="0"/>
              <a:t>“Login/Group Roles” &gt; “Create” &gt; “Login/Group Role…”</a:t>
            </a:r>
          </a:p>
          <a:p>
            <a:endParaRPr kumimoji="1" lang="zh-TW" altLang="en-US" dirty="0"/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E6DB0C8A-D07B-CB87-8BC6-ED5303D0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" t="3384" r="38854" b="67010"/>
          <a:stretch/>
        </p:blipFill>
        <p:spPr>
          <a:xfrm>
            <a:off x="2044471" y="2627586"/>
            <a:ext cx="8103057" cy="3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3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289</Words>
  <Application>Microsoft Macintosh PowerPoint</Application>
  <PresentationFormat>寬螢幕</PresentationFormat>
  <Paragraphs>54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佈景主題</vt:lpstr>
      <vt:lpstr>計算機概論補充 Install PostgresSQL on MacOS</vt:lpstr>
      <vt:lpstr>PostgreSQL 安裝</vt:lpstr>
      <vt:lpstr>PostgreSQL 安裝</vt:lpstr>
      <vt:lpstr>PostgreSQL 安裝</vt:lpstr>
      <vt:lpstr>pgAdmin 4 安裝</vt:lpstr>
      <vt:lpstr>pgAdmin 4 安裝</vt:lpstr>
      <vt:lpstr>pgAdmin 4 安裝</vt:lpstr>
      <vt:lpstr>pgAdmin 4 安裝</vt:lpstr>
      <vt:lpstr>pgAdmin 4 安裝</vt:lpstr>
      <vt:lpstr>pgAdmin 4 安裝</vt:lpstr>
      <vt:lpstr>pgAdmin 4 安裝</vt:lpstr>
      <vt:lpstr>pgAdmin 4 安裝</vt:lpstr>
      <vt:lpstr>資料庫的連結</vt:lpstr>
      <vt:lpstr>資料庫的連結</vt:lpstr>
      <vt:lpstr>資料庫的連結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計算機概論補充 Install PostgresSQL on MacOS</dc:title>
  <dc:creator>王常在</dc:creator>
  <cp:lastModifiedBy>王常在</cp:lastModifiedBy>
  <cp:revision>1</cp:revision>
  <dcterms:created xsi:type="dcterms:W3CDTF">2022-11-15T15:36:47Z</dcterms:created>
  <dcterms:modified xsi:type="dcterms:W3CDTF">2022-11-15T16:53:27Z</dcterms:modified>
</cp:coreProperties>
</file>